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9"/>
  </p:handoutMasterIdLst>
  <p:sldIdLst>
    <p:sldId id="256" r:id="rId2"/>
    <p:sldId id="257" r:id="rId3"/>
    <p:sldId id="274" r:id="rId4"/>
    <p:sldId id="275" r:id="rId5"/>
    <p:sldId id="282" r:id="rId6"/>
    <p:sldId id="278" r:id="rId7"/>
    <p:sldId id="280" r:id="rId8"/>
    <p:sldId id="283" r:id="rId9"/>
    <p:sldId id="267" r:id="rId10"/>
    <p:sldId id="258" r:id="rId11"/>
    <p:sldId id="265" r:id="rId12"/>
    <p:sldId id="281" r:id="rId13"/>
    <p:sldId id="277" r:id="rId14"/>
    <p:sldId id="276" r:id="rId15"/>
    <p:sldId id="259" r:id="rId16"/>
    <p:sldId id="273" r:id="rId17"/>
    <p:sldId id="260" r:id="rId18"/>
    <p:sldId id="272" r:id="rId19"/>
    <p:sldId id="279" r:id="rId20"/>
    <p:sldId id="268" r:id="rId21"/>
    <p:sldId id="269" r:id="rId22"/>
    <p:sldId id="270" r:id="rId23"/>
    <p:sldId id="261" r:id="rId24"/>
    <p:sldId id="262" r:id="rId25"/>
    <p:sldId id="264" r:id="rId26"/>
    <p:sldId id="271" r:id="rId27"/>
    <p:sldId id="263" r:id="rId28"/>
  </p:sldIdLst>
  <p:sldSz cx="9144000" cy="6858000" type="screen4x3"/>
  <p:notesSz cx="9866313" cy="67357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3661664-E8B0-4D1B-853E-BF789540E1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953" cy="337106"/>
          </a:xfrm>
          <a:prstGeom prst="rect">
            <a:avLst/>
          </a:prstGeom>
        </p:spPr>
        <p:txBody>
          <a:bodyPr vert="horz" lIns="90839" tIns="45419" rIns="90839" bIns="45419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051F-1F47-45CB-A55F-2349AE4F0D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760" y="1"/>
            <a:ext cx="4276951" cy="337106"/>
          </a:xfrm>
          <a:prstGeom prst="rect">
            <a:avLst/>
          </a:prstGeom>
        </p:spPr>
        <p:txBody>
          <a:bodyPr vert="horz" lIns="90839" tIns="45419" rIns="90839" bIns="45419" rtlCol="0"/>
          <a:lstStyle>
            <a:lvl1pPr algn="r">
              <a:defRPr sz="1200"/>
            </a:lvl1pPr>
          </a:lstStyle>
          <a:p>
            <a:pPr>
              <a:defRPr/>
            </a:pPr>
            <a:fld id="{633B479E-FDAA-4E19-A7DC-BEBC062B5279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8A37E-8939-4612-BAF2-CE3FA00B5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8658"/>
            <a:ext cx="4276953" cy="337106"/>
          </a:xfrm>
          <a:prstGeom prst="rect">
            <a:avLst/>
          </a:prstGeom>
        </p:spPr>
        <p:txBody>
          <a:bodyPr vert="horz" lIns="90839" tIns="45419" rIns="90839" bIns="454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7D029D-20FB-4671-B44C-EC1F2A03B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760" y="6398658"/>
            <a:ext cx="4276951" cy="337106"/>
          </a:xfrm>
          <a:prstGeom prst="rect">
            <a:avLst/>
          </a:prstGeom>
        </p:spPr>
        <p:txBody>
          <a:bodyPr vert="horz" wrap="square" lIns="90839" tIns="45419" rIns="90839" bIns="454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2523FC-AC79-436A-B169-C2DDDC7170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FC1A3DDB-43DA-43F5-B575-7C3F2C44DA5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81266F5A-BE81-4D9E-AB26-0D1EF76C8EC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79D417D5-AEFF-443C-8EC6-A01A26D1EACE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DFA3E0DD-89C0-44AE-AA0A-BADDCB4A9BA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B2112F5D-7414-4145-A969-E1A4CF77527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BE910036-4BA5-4798-9610-458E05CBB0E9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5133D044-FEAB-424C-BF96-F4E9831147E6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3A6B94E-4696-4577-AAB4-787968B14B4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BEC4245C-8B63-4653-9802-DC7AA10D4C01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939B82B-E0D0-4108-9CA3-865693B0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A6D72D8-F63A-4EF7-A107-F9930F00BFF8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6372C9F-7946-458E-87AD-713F72C0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CB68851-F9FF-47AE-BE15-FABF3F79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21BE-8F36-4A23-BD59-C7535DD0BC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129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82DEA101-9EF0-4077-A99A-87D1407C74B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163A999F-6CA3-4CD6-A89A-CB735A86DDDC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48B2F87-092F-4B7E-80CC-88D84DA7CEE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BB6B2BA-F930-4802-BF9B-AC4CF0D3058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CCA9E421-C761-40F6-AC36-DCCA20CA3B74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E9626947-4CDD-4FDF-BAE5-523B4A1099AB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1549A71C-3081-42F0-BAD1-F1614B15B20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2442032-0B6B-4507-97C2-1A8B0D6B9377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7F90576B-208A-4110-B371-F379004C82BE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36352BD-4890-4091-8EE5-A63378C9F074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8A6BF6C-D89E-4A67-BA37-24CE7C7120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EDB42E17-235D-4D57-9308-2BCDA40E708D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24F09A2-9B55-44EA-884A-B8C44220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2914-C91E-46F9-8E1C-D6F8E089D285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F7530AC8-6B63-47DE-AB5E-09B763C5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D825712-EEEF-40EB-AC3F-85EB0F3A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557C-467A-41F4-B115-BEA7630418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923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21CF168-5E8E-413F-8479-1DE0DFAEDEC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38177D56-FFF8-41CA-8E60-13234A25D208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E369105B-9770-4A62-9B0A-2AA51869A9D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D80BFE40-CA92-4339-A074-6062D0613A23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B277D89E-3432-40A8-ACD3-F56518B8C67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AA32E428-0EAD-4519-A7BF-4DB3089AAD7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755BA248-48D3-4A83-9A08-29F77DE52E2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7C21DE-6B28-46C8-BFB7-7E01023B5A3C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053B1D4-7F5F-409E-AF72-1325CB06FF01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ADEE66-94DD-4B71-9096-91827F1744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E59AB9-BC1A-4858-9368-8B5A033053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40191866-41B9-4B4A-B971-B7E8C2D07501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0B9844A-565C-4D2D-9388-5043997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BDCC-5086-478B-9ABA-5811F464BE05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322455-4CD3-400A-9232-1555B246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BA88E00-49F1-43EB-9B09-40ADD20A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94A9-1FD1-4B24-90C6-733877EFCA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022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C0DCE533-D50F-41E0-BAC4-4E8F1C99CDB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F386D05B-478A-4C65-91AE-39F945788091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9B18B0FF-8DB2-4B11-8F0C-2B78321AA55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F53A3D5D-DB00-4352-AD05-DFDB8E2CDC50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B5EE6767-5529-4239-8281-79D406CFE82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7FEFCF9F-CF5A-44CE-A5A6-9A4C3CB7B62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D8AA32D8-68DA-4595-B33D-3B76B363C1E8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D647A26-9679-40E1-990D-2460B5149D1C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D0EC96B-18C4-44F0-9909-E0AEDD892D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19BFBE1-1787-41E2-B859-F67D251F76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TextBox 22">
            <a:extLst>
              <a:ext uri="{FF2B5EF4-FFF2-40B4-BE49-F238E27FC236}">
                <a16:creationId xmlns:a16="http://schemas.microsoft.com/office/drawing/2014/main" id="{BCFC7B3E-EE02-4922-8917-5D9409C87D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de-DE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BCE0667-6255-420F-A2DB-F006603D93F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de-DE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31963C6-5CA8-480C-A494-67311EF2FA4D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84029C1-815A-4E3F-8EF4-C2C70D0F2C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D56B-6852-4F92-BE87-6EDF9F0A1923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9100231-6D3A-4D8E-A464-D3A3632685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4B44B63-4A2E-4CDC-84BF-C77DC1EE0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FFC1-17B7-4EB1-B13A-1134002C33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18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9CA79ED4-52F7-4A59-8962-54F38FE9A28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CFE71C42-23EF-44AB-B438-899DBE27301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92D53399-1B7B-4C8E-83AA-87DC109D0D97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0DF34599-CBC4-4E64-994B-A2DE2C507CD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8F0E9D67-8543-4F4B-925B-334A3347DF7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FE94A1AF-EA0B-4987-AAC0-24FE9CA4832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72BB2231-500B-4FB2-B5A9-2E2E27B416A0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B4E4B26-E2BC-4820-B216-6C69C9F20A9E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6DDEA8-378E-4169-BF09-EFCC93D2A3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10CFB6A-46D3-4595-9CF8-8263CAF57F3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AE237503-9081-4AE2-BC07-BA898EC2F75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35F1CE8-B2A5-4E79-AAA4-079A6806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FEA6-E247-4FF7-9909-8E7B52684CFD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70DCADC-E0AD-428C-B7E6-EFF9E487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933AF8F-5579-4725-894C-DA10BE60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4261-1AB9-4620-A495-DF1ADBA732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158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9E80CDB1-4B0A-4404-809F-436A4EAFF441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DED1EC1D-B91A-4F1F-AAB2-3949BF43F0BD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467B4370-A823-4377-AAAF-EE751C2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8C8D-528A-4C36-BD4A-289A2486A47C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4B3D99C-8B17-4D57-8864-6AD0E3B892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3C92CC8-7455-402C-923D-3EC790BFEB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584A-27F6-4A10-8B61-5FBCF64AE6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538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>
            <a:extLst>
              <a:ext uri="{FF2B5EF4-FFF2-40B4-BE49-F238E27FC236}">
                <a16:creationId xmlns:a16="http://schemas.microsoft.com/office/drawing/2014/main" id="{709364CF-962C-4B2C-AC5D-4C5B14E1A285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>
            <a:extLst>
              <a:ext uri="{FF2B5EF4-FFF2-40B4-BE49-F238E27FC236}">
                <a16:creationId xmlns:a16="http://schemas.microsoft.com/office/drawing/2014/main" id="{7D7C6D97-297A-4309-9FD2-25C289077D42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9478283-44EA-4478-B81E-2B2CAFB9682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A11E-AECD-4313-B1E6-F629216EDA58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DE1252AD-73D0-4E6A-BC19-FAD20B2156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A4B8AFE-662C-446F-B678-174BE98EA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C6D1-E282-445E-8E95-C63D542DA1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59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87C1-33B0-4BEB-A64D-F21FC435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07F5-D624-4B72-BBF0-047DE555D0D3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1E873-B751-4B91-A245-2F46181A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A395-8CD6-41C6-8E34-EC2AEA44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E317-41DF-42F7-A336-1912C3A35F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021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0CECD07-C837-4F9A-902F-F534511A511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6822A1-4DFF-4470-A282-C1E9DCBD482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60F1242A-78A3-4F64-A1FF-FD32AB964C15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7C2F305E-C4C2-4A70-9C06-54EA7DA4CFE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1B6219E-1E31-4C77-B3D7-15DCBFE74AA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0C0825EF-3D69-458A-8F95-EC88580D8DE9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8FC66E2A-A451-4FB4-9A3D-4EA5DBD2EBA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5E54C81-3C8B-4EC7-ACF3-3B6973BF651C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:a16="http://schemas.microsoft.com/office/drawing/2014/main" id="{30E69682-05AA-428F-B16A-BB8B6D76CB20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0344773-C550-4289-B7A1-1E291F7E4852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5CA168F-E5C8-4F15-A364-97FF28DD01C0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97D474E-B9AE-4F66-A96C-51D8468DF36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824F0F5-0B14-4E08-9C64-330E93B5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99BD-F3C7-432E-979C-3E05CF5A59A7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E964C8A-AA0A-4C0E-BEBF-F745777F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8F92243-8E58-48A0-85C1-49801E0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24B2-01F7-4ECF-B205-73334A67EA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44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BFB2-CB09-4B88-8B52-A3B3820B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564E-1040-47C9-93E1-0708243B8020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F25F4-F919-4F39-8BD2-9521E615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1726-E5FD-4477-A94D-4A332E85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E414-5EF3-4464-9F37-02CF528965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988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88EE74D3-3047-4BF4-9DA0-A860221D371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1AD69496-3AA5-444C-8FBA-C857E7A26B2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E72DAF9D-ACFA-43D2-881D-20A8A71A01E7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F577142-6C0F-4000-8083-53EF2A15904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B610E1DA-B977-47B0-B92D-3DCF5B8D1B9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96189923-BCC8-4611-9DD9-3D85EC0CA689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76F08CD0-98A3-42B5-8773-5B9A4C5FF558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621CA74-1B1E-4E9A-A1B3-C74A40883DBD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E0A02A3-B129-4AEE-8EE0-9B0A46050CCE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C52CC2-A2EB-4033-9D2E-ED95D72DD82F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50B989-2803-4A40-A090-4A2DEEBB20F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54E1B863-F383-4720-9292-CC4B6476B22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37DD09E-A099-427A-BAE4-D914DD10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8107-1D32-4453-8502-983239AA2525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3B92038-CFB8-4399-B9AD-D13523D9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75CFF25-FA74-4D88-BF85-BD5081F7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9544-FEF4-4074-802B-25C7460698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0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742B76-076C-4D92-AB79-876BB432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D409-9E51-4F1D-8227-D75B62FC8E9B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8A8C8-AA17-4B65-9285-D1F2F66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7577A0-58CF-4834-B1BB-D9FFAE4A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489B-2A24-481B-800D-097E4DA4AD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61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1C842-A205-4213-B4FF-078C96F8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E4D2-9F28-4A3A-B0AA-77EBC9462EC7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8B2FD5-AC4A-4976-9738-8EE7E2AC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6803F8-5A0D-4078-BBCE-78A90C17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C695-31F2-47FD-A51D-B7391A3E8F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90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57942E-378D-43CB-A6FD-5DDE997A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CE69-266B-4E88-A2FC-FD3FE9210A8B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239216-48AC-4799-9441-FBE090F0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4C6DE4-4815-4109-B781-887D6525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5B36-B26C-4E89-AD55-687B5F6190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82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304ADA-2455-4214-A83B-7AF94479833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E1EA01-2727-410C-99FA-6F122E7B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BE48-DF87-4ED5-B5D6-4B158EF6321F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7D23306-0F08-41C3-8725-29DE3089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C005FC-A883-41A0-8F47-5DC3D560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4718-625F-4DCD-897B-3C97F5688F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5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091088A-2EE8-4F72-ACA8-851099DE304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78BEC248-3EFB-4292-A307-2096610AC389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BA83CFB8-94C3-4C4F-97CE-91C56EE4C59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840031B2-286D-425C-A6B4-CDC7538AA2F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F4C5CE85-3E44-4A4B-B65A-B8558F2F4440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DC2A2C35-9A09-401C-8F1C-44DF7EEFF56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D9FC1D40-0534-4E70-815F-4CA761C68B84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C248D3D-9203-48A5-8078-737D9857264B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784C4C9-5D1A-41E9-848F-C668494CEE5C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2312965-53DD-44A1-B979-C135D01FCF65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D3CDB4A-6A28-4F16-AAC7-50FB653BDF4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1F41153B-77E3-455A-83E0-E8B670819CC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1E0A26D-35B8-417F-9A7D-05D57E0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D444-B720-4253-86CD-09AF598CF9B7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E91ED7A-B5DC-4E3F-8B13-90831A7D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2133395-332F-41D3-B75A-CC2EB93A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5942-2F54-4989-A08C-E0B63AAD41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90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AE2E44F8-2B74-4D1D-9A8D-42121661A89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AF206429-59A6-4A9F-A7B8-B2422D62DC1A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22C3810D-81D2-4B05-9E90-3463A7D49B30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B1294E6E-ED21-4730-84DB-164663053BAC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8DF75393-A528-4010-BE02-82F68E8172E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87660443-75F6-45A8-8C60-3D65604DE8C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A21B83B7-CBD9-4256-A3AA-FC48334D055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8EAF4A4-799F-4316-B6BC-3CE903236089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6DD70FB-6405-4D8D-B0A4-BB8F4A29E241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917AA9-D1D3-478D-9F5C-A5B17D38BA7B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FEA4503-E818-4700-AC4A-ED8D326F197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31396147-F57F-412A-B681-EFB5CCC31F9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8123482-A372-4B04-BC53-6986273C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B6FA-E2CA-487F-A2A7-A5D41F398232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18E171F-80A2-4CA9-B8D6-6195FF53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57700ADD-BCAF-4651-ABDD-DE63AACA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BA45-A627-4531-B7FB-93BD688F22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001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3CDE47D9-5B82-49DC-BE6D-EF5379C0BF0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1DF22D-66A0-42C7-86B0-6F07D223C530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6E03BA-35A3-43EE-B56E-266C98A2E4F2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DE3128-4221-4D27-AF41-3E86DA42307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CD26B7-1C2A-470F-B4A3-6252393FFF3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DEAAFC-957B-4AD3-A72C-A7EA9797A27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7EAF82-65EB-490C-A068-C8634FF2BC3A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B320FE8E-8757-4D18-9444-6D8D903D3356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Freeform 24">
              <a:extLst>
                <a:ext uri="{FF2B5EF4-FFF2-40B4-BE49-F238E27FC236}">
                  <a16:creationId xmlns:a16="http://schemas.microsoft.com/office/drawing/2014/main" id="{DE5F3FF8-B03D-4A3A-AC79-A8D7B442A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3D974244-E1D4-4F94-A654-99D8E65E3C3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97B7364-66C9-4EC8-A482-5A8EFA710B5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318D02F-8D1D-46D2-8D6A-02FC9C7C5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C231-95A7-4A14-9227-87736B5D8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A5F51B-7D39-464E-8EF5-65265284AF56}" type="datetimeFigureOut">
              <a:rPr lang="de-DE"/>
              <a:pPr>
                <a:defRPr/>
              </a:pPr>
              <a:t>11.02.2026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2427B-F9A7-45E1-ADFB-CBE52F511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B8D71E-4E20-4A46-8A58-A54D4C5F678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7C5763A-7283-4557-ABFF-F9C576116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31D780-12A9-45FB-8458-E80FC8425B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3" r:id="rId2"/>
    <p:sldLayoutId id="2147484008" r:id="rId3"/>
    <p:sldLayoutId id="2147484004" r:id="rId4"/>
    <p:sldLayoutId id="2147484005" r:id="rId5"/>
    <p:sldLayoutId id="2147484006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s-saulheim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fo@gs-saulheim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-saulheim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susanne.pollok@vgwoerrstad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02CC8205-07C0-40CD-98A5-2006B5E26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765175"/>
            <a:ext cx="7772400" cy="1470025"/>
          </a:xfrm>
        </p:spPr>
        <p:txBody>
          <a:bodyPr/>
          <a:lstStyle/>
          <a:p>
            <a:pPr algn="ctr" eaLnBrk="1" hangingPunct="1"/>
            <a:r>
              <a:rPr lang="de-DE" altLang="de-DE" sz="4400"/>
              <a:t>Informationen zum Schulanfang</a:t>
            </a:r>
            <a:endParaRPr lang="de-DE" altLang="de-DE" sz="6600"/>
          </a:p>
        </p:txBody>
      </p:sp>
      <p:pic>
        <p:nvPicPr>
          <p:cNvPr id="1026" name="Bild2">
            <a:extLst>
              <a:ext uri="{FF2B5EF4-FFF2-40B4-BE49-F238E27FC236}">
                <a16:creationId xmlns:a16="http://schemas.microsoft.com/office/drawing/2014/main" id="{6799C722-90B0-31F6-A3EC-DF2F8468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8457"/>
            <a:ext cx="6120680" cy="28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84913" y="511918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70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F1CB0C83-A57F-4B89-A578-8E4B4091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dirty="0"/>
              <a:t>Informationen zum ersten Schultag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36E564BE-1312-49FF-963C-BF27C53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2564904"/>
            <a:ext cx="6716713" cy="172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11.8.2026, ca. 8.30 Uhr – 11.30 Uhr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Freiwilliger </a:t>
            </a: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Gottesdienst</a:t>
            </a:r>
            <a:r>
              <a:rPr lang="de-DE" altLang="de-DE" sz="2000" dirty="0">
                <a:solidFill>
                  <a:schemeClr val="tx1"/>
                </a:solidFill>
              </a:rPr>
              <a:t> in den Kirchen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Einschulungsfeier auf dem Schulhof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Unterrichtsstunde in der Klasse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4B07D28A-94C3-4868-88D5-57237BE0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063"/>
            <a:ext cx="5641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452320" y="312737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4213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8BB0B777-C1A8-44A1-B33A-1D09BD42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Informationen zum Schulanfang</a:t>
            </a:r>
          </a:p>
        </p:txBody>
      </p: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A0D815C6-76DB-4F3B-B135-B10B4C949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565400"/>
            <a:ext cx="8496944" cy="3527896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Mittwoch, 24.6.26:  Schnupperstunde, Schulrallye, 1. Elternabend 						</a:t>
            </a:r>
            <a:r>
              <a:rPr lang="de-DE" altLang="de-DE" sz="1500" dirty="0">
                <a:solidFill>
                  <a:schemeClr val="tx1"/>
                </a:solidFill>
              </a:rPr>
              <a:t>(falls alle LehrerInnen feststehen)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Montag, 10.8.26: 	Materialabgabe im Klassensaal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Dienstag, 11.8.26: 	1. Schultag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Mittwoch, 12.8.26: 	Beginn GTS, Hort, VG-Betreuung, </a:t>
            </a:r>
            <a:r>
              <a:rPr lang="de-DE" altLang="de-DE" sz="2200" dirty="0" err="1">
                <a:solidFill>
                  <a:schemeClr val="tx1"/>
                </a:solidFill>
              </a:rPr>
              <a:t>Kiddos</a:t>
            </a:r>
            <a:r>
              <a:rPr lang="de-DE" altLang="de-DE" sz="2200" dirty="0">
                <a:solidFill>
                  <a:schemeClr val="tx1"/>
                </a:solidFill>
              </a:rPr>
              <a:t> (FSV)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Wahl-Elternabend im September 2026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gemeinsames Hausaufgabenheft der Schule (3 €)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200" dirty="0">
                <a:solidFill>
                  <a:schemeClr val="tx1"/>
                </a:solidFill>
              </a:rPr>
              <a:t>Weitere Infos über </a:t>
            </a:r>
            <a:r>
              <a:rPr lang="de-DE" altLang="de-DE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www.gs-saulheim.de</a:t>
            </a:r>
            <a:endParaRPr lang="de-DE" altLang="de-DE" sz="2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08304" y="407987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6345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D7F95-3EE2-4D15-A1AD-630D5E8F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7018398" cy="709865"/>
          </a:xfrm>
        </p:spPr>
        <p:txBody>
          <a:bodyPr/>
          <a:lstStyle/>
          <a:p>
            <a:r>
              <a:rPr lang="de-DE" dirty="0"/>
              <a:t>Tipps für den Schulanfang:</a:t>
            </a:r>
            <a:br>
              <a:rPr lang="de-DE" dirty="0"/>
            </a:br>
            <a:r>
              <a:rPr lang="de-DE" sz="2800" dirty="0"/>
              <a:t>So können Sie Ihr Kind unterstützen…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127286-BCF0-4731-A459-C635F640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96" y="2204864"/>
            <a:ext cx="7938876" cy="4108152"/>
          </a:xfrm>
        </p:spPr>
        <p:txBody>
          <a:bodyPr/>
          <a:lstStyle/>
          <a:p>
            <a:r>
              <a:rPr lang="de-DE" dirty="0"/>
              <a:t>Medienkonsum kontrollieren und einschränken</a:t>
            </a:r>
          </a:p>
          <a:p>
            <a:r>
              <a:rPr lang="de-DE" dirty="0"/>
              <a:t>vorlesen und mit dem Kind über die Geschichten reden</a:t>
            </a:r>
          </a:p>
          <a:p>
            <a:r>
              <a:rPr lang="de-DE" dirty="0"/>
              <a:t>Selbstständigkeit fördern(alleine an- und ausziehen, aufräumen,…)</a:t>
            </a:r>
          </a:p>
          <a:p>
            <a:r>
              <a:rPr lang="de-DE" dirty="0"/>
              <a:t>Kleine Arbeitsaufträge stellen</a:t>
            </a:r>
          </a:p>
          <a:p>
            <a:r>
              <a:rPr lang="de-DE" dirty="0"/>
              <a:t>Zuhören üben und andere ausreden lassen</a:t>
            </a:r>
          </a:p>
          <a:p>
            <a:r>
              <a:rPr lang="de-DE" dirty="0"/>
              <a:t>Feinmotorik fördern/üben (malen, kneten, schneiden,…)</a:t>
            </a:r>
          </a:p>
          <a:p>
            <a:r>
              <a:rPr lang="de-DE" dirty="0"/>
              <a:t>ruhiges Sitzen einfordern (z.B. am Esstisch)</a:t>
            </a:r>
          </a:p>
          <a:p>
            <a:r>
              <a:rPr lang="de-DE" dirty="0"/>
              <a:t>Regeln aufstellen und auf Einhaltung achten </a:t>
            </a:r>
          </a:p>
          <a:p>
            <a:r>
              <a:rPr lang="de-DE" dirty="0"/>
              <a:t>Arbeiten zu Ende bringen (Durchhaltevermögen)</a:t>
            </a:r>
          </a:p>
          <a:p>
            <a:r>
              <a:rPr lang="de-DE" dirty="0"/>
              <a:t>Kinder unterstützen Frust und Ärger auszuhalten und mit Konflikten umzugehen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164288" y="243805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3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6D8BAC9-2A25-4AEC-B341-584F448E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Schulweg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A99AF-E4A9-4A72-B43D-16DA5973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092950" cy="3530600"/>
          </a:xfrm>
        </p:spPr>
        <p:txBody>
          <a:bodyPr/>
          <a:lstStyle/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Schulweg üben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Kind mit anderen Kindern alleine laufen lassen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möglichst </a:t>
            </a:r>
            <a:r>
              <a:rPr lang="de-DE" sz="2000" b="1" dirty="0">
                <a:solidFill>
                  <a:schemeClr val="tx1"/>
                </a:solidFill>
              </a:rPr>
              <a:t>nicht</a:t>
            </a:r>
            <a:r>
              <a:rPr lang="de-DE" sz="2000" dirty="0">
                <a:solidFill>
                  <a:schemeClr val="tx1"/>
                </a:solidFill>
              </a:rPr>
              <a:t> mit dem Auto zur Schule bringen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Buskinder können ab mittwochs mit dem Bus fahren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Wir entlassen die GTS-Kinder um 16 Uhr am Eingang </a:t>
            </a:r>
            <a:r>
              <a:rPr lang="de-DE" sz="2000">
                <a:solidFill>
                  <a:schemeClr val="tx1"/>
                </a:solidFill>
              </a:rPr>
              <a:t>am oberen </a:t>
            </a:r>
            <a:r>
              <a:rPr lang="de-DE" sz="2000" dirty="0">
                <a:solidFill>
                  <a:schemeClr val="tx1"/>
                </a:solidFill>
              </a:rPr>
              <a:t>Schulhof.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Treffpunkt für Halbtagskinder ausmachen und üben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Bei Verspätung klingeln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53A55530-11AE-4199-9A24-F10CF092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4365104"/>
            <a:ext cx="10890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46950" y="319087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499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3E8CD0F4-B44E-4D76-BB91-F10C506B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Schulbus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09444-ACF7-4995-A88D-33EB1947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453313" cy="38925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Der Bus fährt nach der…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4. Stunde: 12.18 Uhr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5. Stunde: 13.14 Uhr (13.30 Uhr)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GTS: 15.55 Uhr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Der Ranzen ist die Fahrkarte. 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Bitte teilen Sie uns am Anfang des Schuljahres schriftlich per Mail mit, wenn Ihr Kind prinzipiell ein </a:t>
            </a:r>
            <a:r>
              <a:rPr lang="de-DE" sz="2000" dirty="0" err="1">
                <a:solidFill>
                  <a:schemeClr val="tx1"/>
                </a:solidFill>
              </a:rPr>
              <a:t>Buskind</a:t>
            </a:r>
            <a:r>
              <a:rPr lang="de-DE" sz="2000" dirty="0">
                <a:solidFill>
                  <a:schemeClr val="tx1"/>
                </a:solidFill>
              </a:rPr>
              <a:t> ist.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765AE91C-D6E2-4DBB-833F-E8C7CE4E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1736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40017" y="332656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582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9D51D5D2-8FCD-4A88-A3E9-D5F1712A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altLang="de-DE" dirty="0"/>
            </a:br>
            <a:r>
              <a:rPr lang="de-DE" altLang="de-DE" dirty="0"/>
              <a:t>Infos zur Kommunikation </a:t>
            </a:r>
            <a:br>
              <a:rPr lang="de-DE" altLang="de-DE" dirty="0"/>
            </a:br>
            <a:r>
              <a:rPr lang="de-DE" altLang="de-DE" dirty="0"/>
              <a:t>mit der Schule / Klassenlehrerin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id="{5670D15D-84A9-41C1-90F0-20370348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380288" cy="1947912"/>
          </a:xfrm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keine Tür- und Angelgespräche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feste Termine vereinbaren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per </a:t>
            </a:r>
            <a:r>
              <a:rPr lang="de-DE" altLang="de-DE" sz="2000" b="1" dirty="0" err="1">
                <a:solidFill>
                  <a:schemeClr val="tx1"/>
                </a:solidFill>
              </a:rPr>
              <a:t>Sdui</a:t>
            </a:r>
            <a:r>
              <a:rPr lang="de-DE" altLang="de-DE" sz="2000" dirty="0">
                <a:solidFill>
                  <a:schemeClr val="tx1"/>
                </a:solidFill>
              </a:rPr>
              <a:t> oder HA-Heft</a:t>
            </a:r>
          </a:p>
          <a:p>
            <a:pPr eaLnBrk="1" hangingPunct="1"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E5D1DFFD-C374-40C5-AA2E-135B6D52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74963"/>
            <a:ext cx="15128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Best Practice: Sdui bietet Schulen schnelle digitale Lösung - Sdui">
            <a:extLst>
              <a:ext uri="{FF2B5EF4-FFF2-40B4-BE49-F238E27FC236}">
                <a16:creationId xmlns:a16="http://schemas.microsoft.com/office/drawing/2014/main" id="{E3D47FA4-2243-4F3B-BDFC-3F82DBBCF2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/>
          <a:stretch/>
        </p:blipFill>
        <p:spPr bwMode="auto">
          <a:xfrm>
            <a:off x="1043608" y="4437112"/>
            <a:ext cx="3500611" cy="1947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SDUI – SchulApp und Kommunikationsplattform | Brabeckschule Iserlohn">
            <a:extLst>
              <a:ext uri="{FF2B5EF4-FFF2-40B4-BE49-F238E27FC236}">
                <a16:creationId xmlns:a16="http://schemas.microsoft.com/office/drawing/2014/main" id="{5A0504F6-5F58-4CEF-B298-FFCF64F2ED3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 b="26422"/>
          <a:stretch/>
        </p:blipFill>
        <p:spPr bwMode="auto">
          <a:xfrm>
            <a:off x="5030788" y="4855642"/>
            <a:ext cx="2628900" cy="122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80288" y="379692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1803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BBB5AB6E-2934-4F79-AED0-A99888A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Krankmeldungen</a:t>
            </a:r>
          </a:p>
        </p:txBody>
      </p:sp>
      <p:sp>
        <p:nvSpPr>
          <p:cNvPr id="28675" name="Inhaltsplatzhalter 2">
            <a:extLst>
              <a:ext uri="{FF2B5EF4-FFF2-40B4-BE49-F238E27FC236}">
                <a16:creationId xmlns:a16="http://schemas.microsoft.com/office/drawing/2014/main" id="{54D27EA2-3AE3-4C56-B411-BBEB36AB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215188" cy="3819525"/>
          </a:xfrm>
        </p:spPr>
        <p:txBody>
          <a:bodyPr/>
          <a:lstStyle/>
          <a:p>
            <a:r>
              <a:rPr lang="de-DE" altLang="de-DE" sz="2000" dirty="0">
                <a:solidFill>
                  <a:schemeClr val="tx1"/>
                </a:solidFill>
              </a:rPr>
              <a:t>bis spätestens 7.30 Uhr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per </a:t>
            </a:r>
            <a:r>
              <a:rPr lang="de-DE" altLang="de-DE" sz="2400" b="1" dirty="0">
                <a:solidFill>
                  <a:schemeClr val="tx1"/>
                </a:solidFill>
              </a:rPr>
              <a:t>Sdui</a:t>
            </a:r>
            <a:r>
              <a:rPr lang="de-DE" altLang="de-DE" sz="2000" dirty="0">
                <a:solidFill>
                  <a:schemeClr val="tx1"/>
                </a:solidFill>
              </a:rPr>
              <a:t> unter „Abmeldungen“ mit Angabe eines Grundes, dann ist keine weitere Entschuldigung nötig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Die Krankmeldung muss jeden Tag oder für einen Zeitraum erfolgen.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Auch für Abmeldung der GTS, Früh-, Spät- und Freitagsbetreuung, dann mit Angabe der genauen Zeit</a:t>
            </a:r>
          </a:p>
          <a:p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3C5B7C6-BC75-4FBA-8C34-B2325E53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188">
            <a:off x="7335336" y="5273351"/>
            <a:ext cx="815722" cy="8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8134" y="199808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197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8BC14695-6745-48C1-BB9E-D0CD72EF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Ablauf eines Schultages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548FB44-7B06-4537-949D-9C998BC68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58888"/>
              </p:ext>
            </p:extLst>
          </p:nvPr>
        </p:nvGraphicFramePr>
        <p:xfrm>
          <a:off x="755650" y="2565400"/>
          <a:ext cx="7704137" cy="375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841">
                <a:tc>
                  <a:txBody>
                    <a:bodyPr/>
                    <a:lstStyle/>
                    <a:p>
                      <a:r>
                        <a:rPr lang="de-DE" sz="1800" dirty="0"/>
                        <a:t>Zeit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Geschehen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7.55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Klingeln zum Aufstellen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209748870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8.00- 8.50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1. Stunde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8.50- 9.00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Frühstückspause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9.05- 9.55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2. Stunde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9.55-10.15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Große Pause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de-DE" sz="2400" dirty="0"/>
                        <a:t>10.15-11.05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3. Stunde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426">
                <a:tc>
                  <a:txBody>
                    <a:bodyPr/>
                    <a:lstStyle/>
                    <a:p>
                      <a:r>
                        <a:rPr lang="de-DE" sz="2400" dirty="0"/>
                        <a:t>11.10-12.00 Uhr</a:t>
                      </a:r>
                    </a:p>
                  </a:txBody>
                  <a:tcPr marL="91424" marR="91424" marT="45725" marB="45725"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4. Stunde</a:t>
                      </a:r>
                    </a:p>
                  </a:txBody>
                  <a:tcPr marL="91424" marR="91424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40587" y="257109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716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1C78D0A4-AC2A-49DF-9204-06E30C0F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Hausaufgaben</a:t>
            </a:r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id="{A04438E0-7C2C-467B-88D0-0947B62A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380288" cy="3530600"/>
          </a:xfrm>
        </p:spPr>
        <p:txBody>
          <a:bodyPr/>
          <a:lstStyle/>
          <a:p>
            <a:r>
              <a:rPr lang="de-DE" altLang="de-DE" sz="2000" dirty="0">
                <a:solidFill>
                  <a:schemeClr val="tx1"/>
                </a:solidFill>
              </a:rPr>
              <a:t>1. + 2. Klasse: ca. 30 Minuten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Zusätzlich: lesen üben</a:t>
            </a: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de-DE" altLang="de-DE" sz="2000" dirty="0">
                <a:solidFill>
                  <a:schemeClr val="tx1"/>
                </a:solidFill>
              </a:rPr>
              <a:t>3. + 4. Klasse: ca. 1 Stunde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Zusätzlich: lesen üben und üben für Leistungsnachweise</a:t>
            </a: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de-DE" altLang="de-DE" sz="2000" dirty="0">
                <a:solidFill>
                  <a:schemeClr val="tx1"/>
                </a:solidFill>
              </a:rPr>
              <a:t>HA-Förderung für Kinder mit Migrationshintergrund: Montag, Dienstag, Donnerstag 12.10-13 Uhr (nicht für GTS-Kinder)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4727363F-C94E-4CDE-BB70-5D7D039D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658863" cy="12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2664" y="277465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363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17F13B42-DF7C-492F-B69C-EFADAAC4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Zeugnisse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17D79-95FE-48A0-A67F-9975B72D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2276475"/>
            <a:ext cx="7235825" cy="43211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b="1" dirty="0">
                <a:solidFill>
                  <a:schemeClr val="tx1"/>
                </a:solidFill>
              </a:rPr>
              <a:t>1. Schuljahr: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Halbjahr: freiwillige Elterngespräche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Schuljahresende: Zeugnis </a:t>
            </a:r>
          </a:p>
          <a:p>
            <a:pPr marL="0" lvl="1" indent="0">
              <a:buFont typeface="Wingdings 3" panose="05040102010807070707" pitchFamily="18" charset="2"/>
              <a:buNone/>
              <a:defRPr/>
            </a:pPr>
            <a:r>
              <a:rPr lang="de-DE" sz="1800" b="1" dirty="0">
                <a:solidFill>
                  <a:schemeClr val="tx1"/>
                </a:solidFill>
              </a:rPr>
              <a:t>2. Schuljahr: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Halbjahr: verpflichtende Schüler-Eltern-Lehrer-Gespräche mit einem Gesprächsprotokoll 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Schuljahresende: Zeugnis </a:t>
            </a:r>
          </a:p>
          <a:p>
            <a:pPr marL="0" lvl="1" indent="0">
              <a:buFont typeface="Wingdings 3" panose="05040102010807070707" pitchFamily="18" charset="2"/>
              <a:buNone/>
              <a:defRPr/>
            </a:pPr>
            <a:r>
              <a:rPr lang="de-DE" sz="1800" b="1" dirty="0">
                <a:solidFill>
                  <a:schemeClr val="tx1"/>
                </a:solidFill>
              </a:rPr>
              <a:t>3. und 4. Schuljahr: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Halbjahr: verpflichtende Schüler-Eltern-Lehrer-Gespräche mit einem Gesprächsprotokoll </a:t>
            </a:r>
            <a:r>
              <a:rPr lang="de-DE" sz="1800" b="1" dirty="0">
                <a:solidFill>
                  <a:schemeClr val="tx1"/>
                </a:solidFill>
              </a:rPr>
              <a:t>und</a:t>
            </a:r>
            <a:r>
              <a:rPr lang="de-DE" sz="1800" dirty="0">
                <a:solidFill>
                  <a:schemeClr val="tx1"/>
                </a:solidFill>
              </a:rPr>
              <a:t> Zeugnis</a:t>
            </a:r>
          </a:p>
          <a:p>
            <a:pPr marL="342900" lvl="1" indent="-342900">
              <a:defRPr/>
            </a:pPr>
            <a:r>
              <a:rPr lang="de-DE" sz="1800" dirty="0">
                <a:solidFill>
                  <a:schemeClr val="tx1"/>
                </a:solidFill>
              </a:rPr>
              <a:t>Schuljahresende: Zeugnis </a:t>
            </a:r>
          </a:p>
          <a:p>
            <a:pPr marL="0" lvl="1" indent="0">
              <a:buFont typeface="Wingdings 3" panose="05040102010807070707" pitchFamily="18" charset="2"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285750" lvl="1" indent="-285750">
              <a:defRPr/>
            </a:pPr>
            <a:endParaRPr lang="de-DE" dirty="0"/>
          </a:p>
        </p:txBody>
      </p:sp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2485" y="260350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553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8E83A522-D291-466C-921F-587CD5AB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dirty="0"/>
              <a:t>Inhalt der Präsentation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7412" name="Inhaltsplatzhalter 2">
            <a:extLst>
              <a:ext uri="{FF2B5EF4-FFF2-40B4-BE49-F238E27FC236}">
                <a16:creationId xmlns:a16="http://schemas.microsoft.com/office/drawing/2014/main" id="{597FE098-E62A-4B5D-A27E-2D462F54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2708275"/>
            <a:ext cx="7251700" cy="2736850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Informationen zur Grundschule am Mühlbach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Schulanfang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Organisatorische Informationen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Sdui-App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Ganztagsschule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Zusätzliche Betreuungsangebote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1CF4CC8E-A2B7-4B03-A4D9-2F19A88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73463"/>
            <a:ext cx="13874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0602" y="554615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1782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3C36EE45-C6A6-4543-A25E-31082DD4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Ganztagsschule - Unsere Ziele</a:t>
            </a:r>
            <a:br>
              <a:rPr lang="de-DE" altLang="de-DE" u="sng"/>
            </a:br>
            <a:endParaRPr lang="de-DE" altLang="de-DE"/>
          </a:p>
        </p:txBody>
      </p:sp>
      <p:sp>
        <p:nvSpPr>
          <p:cNvPr id="32771" name="Inhaltsplatzhalter 2">
            <a:extLst>
              <a:ext uri="{FF2B5EF4-FFF2-40B4-BE49-F238E27FC236}">
                <a16:creationId xmlns:a16="http://schemas.microsoft.com/office/drawing/2014/main" id="{E07A9F39-E4CC-4BE3-A11F-4AFD808D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420938"/>
            <a:ext cx="7092950" cy="2809875"/>
          </a:xfrm>
        </p:spPr>
        <p:txBody>
          <a:bodyPr/>
          <a:lstStyle/>
          <a:p>
            <a:pPr eaLnBrk="1" hangingPunct="1"/>
            <a:r>
              <a:rPr lang="de-DE" altLang="de-DE" sz="2000">
                <a:solidFill>
                  <a:schemeClr val="tx1"/>
                </a:solidFill>
              </a:rPr>
              <a:t>Feste Bezugspersonen und feste Bezugsgruppen</a:t>
            </a:r>
          </a:p>
          <a:p>
            <a:pPr eaLnBrk="1" hangingPunct="1"/>
            <a:r>
              <a:rPr lang="de-DE" altLang="de-DE" sz="2000">
                <a:solidFill>
                  <a:schemeClr val="tx1"/>
                </a:solidFill>
              </a:rPr>
              <a:t>Entlastung des Elternhauses</a:t>
            </a:r>
          </a:p>
          <a:p>
            <a:pPr eaLnBrk="1" hangingPunct="1"/>
            <a:r>
              <a:rPr lang="de-DE" altLang="de-DE" sz="2000">
                <a:solidFill>
                  <a:schemeClr val="tx1"/>
                </a:solidFill>
              </a:rPr>
              <a:t>Größerer Raum für soziales Lernen</a:t>
            </a:r>
          </a:p>
          <a:p>
            <a:pPr eaLnBrk="1" hangingPunct="1"/>
            <a:r>
              <a:rPr lang="de-DE" altLang="de-DE" sz="2000">
                <a:solidFill>
                  <a:schemeClr val="tx1"/>
                </a:solidFill>
              </a:rPr>
              <a:t>Hilfestellung bei den Hausaufgaben</a:t>
            </a:r>
          </a:p>
          <a:p>
            <a:pPr eaLnBrk="1" hangingPunct="1"/>
            <a:r>
              <a:rPr lang="de-DE" altLang="de-DE" sz="2000">
                <a:solidFill>
                  <a:schemeClr val="tx1"/>
                </a:solidFill>
              </a:rPr>
              <a:t>Vielfältige AG-Angebote</a:t>
            </a:r>
          </a:p>
        </p:txBody>
      </p:sp>
      <p:pic>
        <p:nvPicPr>
          <p:cNvPr id="32773" name="Grafik 4">
            <a:extLst>
              <a:ext uri="{FF2B5EF4-FFF2-40B4-BE49-F238E27FC236}">
                <a16:creationId xmlns:a16="http://schemas.microsoft.com/office/drawing/2014/main" id="{14C0F2A1-BA9B-4C8A-9362-463C149A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15982"/>
          <a:stretch>
            <a:fillRect/>
          </a:stretch>
        </p:blipFill>
        <p:spPr bwMode="auto">
          <a:xfrm>
            <a:off x="5162173" y="4535496"/>
            <a:ext cx="304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43605" y="335974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500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65953543-0FE8-4AE1-AE3B-16A74F03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7664450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Unser Konzept</a:t>
            </a: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id="{3210F87B-34FB-4F1E-AC54-8B95763F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492375"/>
            <a:ext cx="7666038" cy="3530600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sz="2000" b="1" dirty="0">
                <a:solidFill>
                  <a:schemeClr val="tx1"/>
                </a:solidFill>
              </a:rPr>
              <a:t>„Zeit für mehr“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GTS in offener Angebotsform: Additives Konzept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Festes Team aus Lehrkräften, Pädagogischen Fachkräften und weiteren außerschulischen </a:t>
            </a:r>
            <a:r>
              <a:rPr lang="de-DE" altLang="de-DE" sz="2000" dirty="0" err="1">
                <a:solidFill>
                  <a:schemeClr val="tx1"/>
                </a:solidFill>
              </a:rPr>
              <a:t>MitarbeiterInnenn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Feste Struktur: Gemeinsames Mittagessen, Hausaufgabenzeit, Sport- oder </a:t>
            </a:r>
            <a:r>
              <a:rPr lang="de-DE" altLang="de-DE" sz="2000" dirty="0" err="1">
                <a:solidFill>
                  <a:schemeClr val="tx1"/>
                </a:solidFill>
              </a:rPr>
              <a:t>Ruhenzeit</a:t>
            </a:r>
            <a:r>
              <a:rPr lang="de-DE" altLang="de-DE" sz="2000" dirty="0">
                <a:solidFill>
                  <a:schemeClr val="tx1"/>
                </a:solidFill>
              </a:rPr>
              <a:t>, AGs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Schulhunde bereichern unseren (GTS-)Tag</a:t>
            </a:r>
          </a:p>
          <a:p>
            <a:pPr eaLnBrk="1" hangingPunct="1">
              <a:defRPr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33797" name="Grafik 4" descr="Z:\Ganztagsschule 16-17\P1020795.JPG">
            <a:extLst>
              <a:ext uri="{FF2B5EF4-FFF2-40B4-BE49-F238E27FC236}">
                <a16:creationId xmlns:a16="http://schemas.microsoft.com/office/drawing/2014/main" id="{166974FE-259C-48AF-8BCD-A48EBF1D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19" y="4904408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0ECB2E-5D18-44C5-8FAA-39EABF0E7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45224"/>
            <a:ext cx="816124" cy="116589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E4E37C7-2A65-4B30-B0CB-CE236C1F3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338" y="5445224"/>
            <a:ext cx="798977" cy="1209328"/>
          </a:xfrm>
          <a:prstGeom prst="rect">
            <a:avLst/>
          </a:prstGeom>
        </p:spPr>
      </p:pic>
      <p:pic>
        <p:nvPicPr>
          <p:cNvPr id="5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0197" y="315912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4095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61303DCE-DF9F-48BB-9DA3-09DFDDCA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Organisation der GTS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C4369-FC97-4D92-9BB6-F99AC6BD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276475"/>
            <a:ext cx="7666038" cy="41052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freiwilliges und kostenloses Angebot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Die Anmeldung erfolgt für die gesamte Grundschulzeit, ist aber jährlich (für das kommende Schuljahr) zum 1. März kündbar.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Schulpflicht zu den Pflichtzeiten: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600" dirty="0">
                <a:solidFill>
                  <a:schemeClr val="tx1"/>
                </a:solidFill>
              </a:rPr>
              <a:t>     Montag bis Donnerstag von 8.00-16 Uhr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2 Gutscheine pro Halbjahr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Befreiung für Therapien, Arzttermine und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600" dirty="0">
                <a:solidFill>
                  <a:schemeClr val="tx1"/>
                </a:solidFill>
              </a:rPr>
              <a:t>      Schwimmkurse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600" dirty="0">
                <a:solidFill>
                  <a:schemeClr val="tx1"/>
                </a:solidFill>
              </a:rPr>
              <a:t>Mittagessen verbindlich und kostenpflichtig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sz="1300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de-DE" sz="2600" u="sng" dirty="0">
                <a:solidFill>
                  <a:schemeClr val="tx1"/>
                </a:solidFill>
              </a:rPr>
              <a:t>GTS-Koordinatorinnen: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de-DE" sz="2600" dirty="0">
                <a:solidFill>
                  <a:schemeClr val="tx1"/>
                </a:solidFill>
              </a:rPr>
              <a:t>Frau </a:t>
            </a:r>
            <a:r>
              <a:rPr lang="de-DE" sz="2600" dirty="0" err="1">
                <a:solidFill>
                  <a:schemeClr val="tx1"/>
                </a:solidFill>
              </a:rPr>
              <a:t>Venter</a:t>
            </a:r>
            <a:r>
              <a:rPr lang="de-DE" sz="2600" dirty="0">
                <a:solidFill>
                  <a:schemeClr val="tx1"/>
                </a:solidFill>
              </a:rPr>
              <a:t> und Frau Schröder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821" name="Grafik 1">
            <a:extLst>
              <a:ext uri="{FF2B5EF4-FFF2-40B4-BE49-F238E27FC236}">
                <a16:creationId xmlns:a16="http://schemas.microsoft.com/office/drawing/2014/main" id="{11E92EDE-B703-45BB-AB15-519CDB84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85518"/>
            <a:ext cx="1648711" cy="21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22844" y="264393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6258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9197EE52-8A7E-4CED-BF6C-F8AE8481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algn="ctr" eaLnBrk="1" hangingPunct="1"/>
            <a:r>
              <a:rPr lang="de-DE" altLang="de-DE"/>
              <a:t>Ablauf eines GTS-Schultages</a:t>
            </a:r>
            <a:br>
              <a:rPr lang="de-DE" altLang="de-DE"/>
            </a:br>
            <a:r>
              <a:rPr lang="de-DE" altLang="de-DE"/>
              <a:t>1. Klasse</a:t>
            </a:r>
            <a:br>
              <a:rPr lang="de-DE" altLang="de-DE"/>
            </a:br>
            <a:endParaRPr lang="de-DE" alt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39205FD-E84A-42ED-B468-03EDF516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5691"/>
              </p:ext>
            </p:extLst>
          </p:nvPr>
        </p:nvGraphicFramePr>
        <p:xfrm>
          <a:off x="407591" y="2636912"/>
          <a:ext cx="8280400" cy="35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83">
                <a:tc>
                  <a:txBody>
                    <a:bodyPr/>
                    <a:lstStyle/>
                    <a:p>
                      <a:r>
                        <a:rPr lang="de-DE" sz="1800" dirty="0"/>
                        <a:t>Zeit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Geschehen</a:t>
                      </a:r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74">
                <a:tc>
                  <a:txBody>
                    <a:bodyPr/>
                    <a:lstStyle/>
                    <a:p>
                      <a:r>
                        <a:rPr lang="de-DE" sz="2000" dirty="0"/>
                        <a:t>12.00 Uhr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Kinder werden in die GTS begleitet</a:t>
                      </a:r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80">
                <a:tc>
                  <a:txBody>
                    <a:bodyPr/>
                    <a:lstStyle/>
                    <a:p>
                      <a:r>
                        <a:rPr lang="de-DE" sz="2000" dirty="0"/>
                        <a:t>12-13.00 Uhr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Mittagessen an festen Tischgruppen mit einer „Spielzeit</a:t>
                      </a:r>
                      <a:r>
                        <a:rPr lang="de-DE" sz="2000" baseline="0" dirty="0"/>
                        <a:t> drinnen und draußen“</a:t>
                      </a:r>
                      <a:endParaRPr lang="de-DE" sz="2000" dirty="0"/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74">
                <a:tc>
                  <a:txBody>
                    <a:bodyPr/>
                    <a:lstStyle/>
                    <a:p>
                      <a:r>
                        <a:rPr lang="de-DE" sz="2000" dirty="0"/>
                        <a:t>13-14.00 Uhr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Hausaufgabenzeit</a:t>
                      </a:r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74">
                <a:tc>
                  <a:txBody>
                    <a:bodyPr/>
                    <a:lstStyle/>
                    <a:p>
                      <a:r>
                        <a:rPr lang="de-DE" sz="2000" dirty="0"/>
                        <a:t>14-15.00 Uhr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Sport oder Ruhen</a:t>
                      </a:r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116">
                <a:tc>
                  <a:txBody>
                    <a:bodyPr/>
                    <a:lstStyle/>
                    <a:p>
                      <a:r>
                        <a:rPr lang="de-DE" sz="2000" dirty="0"/>
                        <a:t>15-16.00 Uhr</a:t>
                      </a:r>
                    </a:p>
                  </a:txBody>
                  <a:tcPr marL="91434" marR="91434" marT="45734" marB="45734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AG-Zeit in festen Gruppen</a:t>
                      </a:r>
                    </a:p>
                    <a:p>
                      <a:endParaRPr lang="de-DE" sz="2000" dirty="0"/>
                    </a:p>
                    <a:p>
                      <a:r>
                        <a:rPr lang="de-DE" sz="2000" dirty="0"/>
                        <a:t>Mittwochs: zweistündiges Projekt (14-16 Uhr) „Gemeinsam aktiv“ </a:t>
                      </a:r>
                      <a:r>
                        <a:rPr lang="de-DE" sz="1400" dirty="0"/>
                        <a:t>(ab Kl. 2 mittwochs keine HA)</a:t>
                      </a:r>
                      <a:endParaRPr lang="de-DE" sz="2000" dirty="0"/>
                    </a:p>
                  </a:txBody>
                  <a:tcPr marL="91434" marR="91434" marT="45734" marB="4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80312" y="317500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6805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3C4F1BC7-ADD0-49DD-8D15-05562DEB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Arbeitsgemeinschaften</a:t>
            </a:r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BFD34655-53A1-447B-B19A-1B7ED253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666038" cy="374808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sz="2000" u="sng" dirty="0">
                <a:solidFill>
                  <a:schemeClr val="tx1"/>
                </a:solidFill>
              </a:rPr>
              <a:t>1.  Schuljahr: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feste Gruppen, daher keine AG-Wahl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altLang="de-DE" sz="2000" u="sng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sz="2000" u="sng" dirty="0">
                <a:solidFill>
                  <a:schemeClr val="tx1"/>
                </a:solidFill>
              </a:rPr>
              <a:t>2. – 4. Schuljahr: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AG-Wahl nach Neigung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altersgemischte Gruppen</a:t>
            </a:r>
          </a:p>
          <a:p>
            <a:pPr eaLnBrk="1" hangingPunct="1">
              <a:defRPr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E610C274-F806-49F3-A583-E29D2F43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34" y="5069607"/>
            <a:ext cx="11890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>
            <a:extLst>
              <a:ext uri="{FF2B5EF4-FFF2-40B4-BE49-F238E27FC236}">
                <a16:creationId xmlns:a16="http://schemas.microsoft.com/office/drawing/2014/main" id="{54B1C88B-92A9-4FB7-B2B6-1220FC5B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8764"/>
            <a:ext cx="1238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extLst>
              <a:ext uri="{FF2B5EF4-FFF2-40B4-BE49-F238E27FC236}">
                <a16:creationId xmlns:a16="http://schemas.microsoft.com/office/drawing/2014/main" id="{684E9E8F-22D0-447C-957D-51D2D32E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895726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42672" y="243681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567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A6AD62CD-6F8D-4CFF-BFC8-4026B033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de-DE" altLang="de-DE"/>
              <a:t>Zusatzangebote der VG</a:t>
            </a:r>
            <a:br>
              <a:rPr lang="de-DE" altLang="de-DE"/>
            </a:br>
            <a:r>
              <a:rPr lang="de-DE" altLang="de-DE"/>
              <a:t>„Betreuende Grundschule“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493BB2A-6A4F-45CE-B024-460AB143F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60222"/>
              </p:ext>
            </p:extLst>
          </p:nvPr>
        </p:nvGraphicFramePr>
        <p:xfrm>
          <a:off x="1116013" y="2565401"/>
          <a:ext cx="6264299" cy="310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77">
                <a:tc>
                  <a:txBody>
                    <a:bodyPr/>
                    <a:lstStyle/>
                    <a:p>
                      <a:r>
                        <a:rPr lang="de-DE" sz="2000" dirty="0"/>
                        <a:t>Betreuungsart</a:t>
                      </a: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Betreuungsumfang</a:t>
                      </a:r>
                    </a:p>
                  </a:txBody>
                  <a:tcPr marL="91428" marR="91428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20">
                <a:tc>
                  <a:txBody>
                    <a:bodyPr/>
                    <a:lstStyle/>
                    <a:p>
                      <a:r>
                        <a:rPr lang="de-DE" altLang="de-DE" sz="2000" dirty="0"/>
                        <a:t>Frühbetreuung</a:t>
                      </a:r>
                      <a:endParaRPr lang="de-DE" sz="2000" dirty="0"/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/>
                        <a:t>täglich 7.00 – 8.00 Uhr</a:t>
                      </a:r>
                    </a:p>
                    <a:p>
                      <a:endParaRPr lang="de-DE" sz="2000" dirty="0"/>
                    </a:p>
                  </a:txBody>
                  <a:tcPr marL="91428" marR="91428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314">
                <a:tc>
                  <a:txBody>
                    <a:bodyPr/>
                    <a:lstStyle/>
                    <a:p>
                      <a:r>
                        <a:rPr lang="de-DE" altLang="de-DE" sz="2000" dirty="0"/>
                        <a:t>Spätbetreuung</a:t>
                      </a:r>
                      <a:endParaRPr lang="de-DE" sz="2000" dirty="0"/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/>
                        <a:t>16.00 bis 17.00 Uhr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/>
                        <a:t>(Montag-Donnerstag)</a:t>
                      </a:r>
                    </a:p>
                    <a:p>
                      <a:endParaRPr lang="de-DE" sz="2000" dirty="0"/>
                    </a:p>
                  </a:txBody>
                  <a:tcPr marL="91428" marR="91428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314">
                <a:tc>
                  <a:txBody>
                    <a:bodyPr/>
                    <a:lstStyle/>
                    <a:p>
                      <a:r>
                        <a:rPr lang="de-DE" altLang="de-DE" sz="2000" dirty="0"/>
                        <a:t>Freitagsbetreuung</a:t>
                      </a:r>
                      <a:endParaRPr lang="de-DE" sz="2000" dirty="0"/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/>
                        <a:t>12.00 bis 17.00 Uhr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/>
                        <a:t>(mit Mittagessen)</a:t>
                      </a:r>
                    </a:p>
                    <a:p>
                      <a:endParaRPr lang="de-DE" sz="2000" dirty="0"/>
                    </a:p>
                  </a:txBody>
                  <a:tcPr marL="91428" marR="91428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80312" y="332656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4024DE1-0E01-2C1B-EF21-7A879BB88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488" y="5877272"/>
            <a:ext cx="6346825" cy="670159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tx1"/>
                </a:solidFill>
              </a:rPr>
              <a:t>Kostenpflichtig, muss jedes Jahr neu angemeldet werden (Verträge siehe Homepage)</a:t>
            </a:r>
            <a:endParaRPr lang="de-DE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8047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632F8ECD-F976-4D09-BBF4-0EDCAF99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 dirty="0"/>
              <a:t>Anmeldefristen</a:t>
            </a:r>
          </a:p>
        </p:txBody>
      </p:sp>
      <p:sp>
        <p:nvSpPr>
          <p:cNvPr id="38915" name="Inhaltsplatzhalter 2">
            <a:extLst>
              <a:ext uri="{FF2B5EF4-FFF2-40B4-BE49-F238E27FC236}">
                <a16:creationId xmlns:a16="http://schemas.microsoft.com/office/drawing/2014/main" id="{3220079B-3361-4DC1-8C0E-457E73D3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924175"/>
            <a:ext cx="6804744" cy="3313137"/>
          </a:xfrm>
        </p:spPr>
        <p:txBody>
          <a:bodyPr/>
          <a:lstStyle/>
          <a:p>
            <a:pPr eaLnBrk="1" hangingPunct="1"/>
            <a:r>
              <a:rPr lang="de-DE" altLang="de-DE" sz="2800" dirty="0">
                <a:solidFill>
                  <a:schemeClr val="tx1"/>
                </a:solidFill>
              </a:rPr>
              <a:t>Die Anmeldung zur </a:t>
            </a:r>
            <a:r>
              <a:rPr lang="de-DE" altLang="de-DE" sz="2800" b="1" dirty="0">
                <a:solidFill>
                  <a:schemeClr val="tx1"/>
                </a:solidFill>
              </a:rPr>
              <a:t>Ganztagsschule</a:t>
            </a:r>
            <a:r>
              <a:rPr lang="de-DE" altLang="de-DE" sz="2800" dirty="0">
                <a:solidFill>
                  <a:schemeClr val="tx1"/>
                </a:solidFill>
              </a:rPr>
              <a:t> und zur </a:t>
            </a:r>
            <a:r>
              <a:rPr lang="de-DE" altLang="de-DE" sz="2800" b="1" dirty="0">
                <a:solidFill>
                  <a:schemeClr val="tx1"/>
                </a:solidFill>
              </a:rPr>
              <a:t>Betreuenden Grundschule </a:t>
            </a:r>
            <a:r>
              <a:rPr lang="de-DE" altLang="de-DE" sz="2800" dirty="0">
                <a:solidFill>
                  <a:schemeClr val="tx1"/>
                </a:solidFill>
              </a:rPr>
              <a:t>der VG ist jährlich bis spätestens zum </a:t>
            </a:r>
            <a:r>
              <a:rPr lang="de-DE" altLang="de-DE" sz="2800" b="1" dirty="0">
                <a:solidFill>
                  <a:srgbClr val="FF0000"/>
                </a:solidFill>
              </a:rPr>
              <a:t>1.3.</a:t>
            </a:r>
            <a:r>
              <a:rPr lang="de-DE" altLang="de-DE" sz="2800" dirty="0">
                <a:solidFill>
                  <a:schemeClr val="tx1"/>
                </a:solidFill>
              </a:rPr>
              <a:t> im Sekretariat abzugeben.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E46E0B-3D15-4B30-A1E6-36018103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556">
            <a:off x="6167021" y="4838387"/>
            <a:ext cx="1886174" cy="1438607"/>
          </a:xfrm>
          <a:prstGeom prst="rect">
            <a:avLst/>
          </a:prstGeom>
        </p:spPr>
      </p:pic>
      <p:pic>
        <p:nvPicPr>
          <p:cNvPr id="3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39839" y="407987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1679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9036C88C-EE81-4CD6-9158-B9C5659A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600" dirty="0"/>
              <a:t>Offene Fragen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37891" name="Inhaltsplatzhalter 1">
            <a:extLst>
              <a:ext uri="{FF2B5EF4-FFF2-40B4-BE49-F238E27FC236}">
                <a16:creationId xmlns:a16="http://schemas.microsoft.com/office/drawing/2014/main" id="{894F26A6-4592-4B99-B474-374A8122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666038" cy="4035425"/>
          </a:xfrm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Gerne können Sie uns per Mail oder Telefon noch offene Fragen zukommen lassen.</a:t>
            </a:r>
          </a:p>
          <a:p>
            <a:pPr eaLnBrk="1" hangingPunct="1">
              <a:defRPr/>
            </a:pPr>
            <a:r>
              <a:rPr lang="de-DE" altLang="de-DE" sz="2400" u="sng" dirty="0">
                <a:solidFill>
                  <a:schemeClr val="tx1"/>
                </a:solidFill>
              </a:rPr>
              <a:t>Kontakt</a:t>
            </a:r>
            <a:r>
              <a:rPr lang="de-DE" altLang="de-DE" sz="2400" dirty="0">
                <a:solidFill>
                  <a:schemeClr val="tx1"/>
                </a:solidFill>
              </a:rPr>
              <a:t>: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    06732-938460 </a:t>
            </a:r>
            <a:r>
              <a:rPr lang="de-DE" altLang="de-DE" sz="2400" b="1" dirty="0">
                <a:solidFill>
                  <a:schemeClr val="tx1"/>
                </a:solidFill>
              </a:rPr>
              <a:t>oder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hlinkClick r:id="rId2"/>
              </a:rPr>
              <a:t>info@gs-saulheim.de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9A9DB511-34CA-4FBF-9BFE-F119B61A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89200"/>
            <a:ext cx="20161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10425" y="268050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2">
            <a:extLst>
              <a:ext uri="{FF2B5EF4-FFF2-40B4-BE49-F238E27FC236}">
                <a16:creationId xmlns:a16="http://schemas.microsoft.com/office/drawing/2014/main" id="{579FA44D-C4BB-B82A-D421-2A1638234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212409" y="5373216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3709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041A098D-C959-4EC8-B519-3FC26FB4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Die GS am Mühlbach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9D4AD-16FD-4499-A5F7-C6F303C9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276872"/>
            <a:ext cx="8137400" cy="422870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b="1" dirty="0">
                <a:solidFill>
                  <a:schemeClr val="tx1"/>
                </a:solidFill>
              </a:rPr>
              <a:t>Schuljahr 2026/2027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Ca. 400 Schülerinnen und Schüler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89 Erstklässler in 4 Klassen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19 Klassen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 u="sng" dirty="0">
                <a:solidFill>
                  <a:schemeClr val="tx1"/>
                </a:solidFill>
              </a:rPr>
              <a:t>Schulleitung:</a:t>
            </a:r>
            <a:r>
              <a:rPr lang="de-DE" sz="2000" dirty="0">
                <a:solidFill>
                  <a:schemeClr val="tx1"/>
                </a:solidFill>
              </a:rPr>
              <a:t>						     </a:t>
            </a:r>
            <a:r>
              <a:rPr lang="de-DE" sz="2000" u="sng" dirty="0">
                <a:solidFill>
                  <a:schemeClr val="tx1"/>
                </a:solidFill>
              </a:rPr>
              <a:t>Sekretariat: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sz="1600" dirty="0">
                <a:solidFill>
                  <a:schemeClr val="tx1"/>
                </a:solidFill>
              </a:rPr>
              <a:t>Frau Kiesel </a:t>
            </a:r>
            <a:r>
              <a:rPr lang="de-DE" sz="1400" dirty="0">
                <a:solidFill>
                  <a:schemeClr val="tx1"/>
                </a:solidFill>
              </a:rPr>
              <a:t>	</a:t>
            </a:r>
            <a:r>
              <a:rPr lang="de-DE" sz="1600" dirty="0">
                <a:solidFill>
                  <a:schemeClr val="tx1"/>
                </a:solidFill>
              </a:rPr>
              <a:t>Frau Schröder				Frau </a:t>
            </a:r>
            <a:r>
              <a:rPr lang="de-DE" sz="1600" dirty="0" err="1">
                <a:solidFill>
                  <a:schemeClr val="tx1"/>
                </a:solidFill>
              </a:rPr>
              <a:t>Wosylus</a:t>
            </a:r>
            <a:r>
              <a:rPr lang="de-DE" sz="1600" dirty="0">
                <a:solidFill>
                  <a:schemeClr val="tx1"/>
                </a:solidFill>
              </a:rPr>
              <a:t>		Frau Lautenschlager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sz="1600" dirty="0">
                <a:solidFill>
                  <a:schemeClr val="tx1"/>
                </a:solidFill>
              </a:rPr>
              <a:t>(Rektorin)	 (Konrektorin)				(Sekretärin)		(Sekretärin)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dirty="0"/>
          </a:p>
        </p:txBody>
      </p:sp>
      <p:pic>
        <p:nvPicPr>
          <p:cNvPr id="18437" name="Picture 6" descr="Bildergebnis für grundschule saulheim">
            <a:extLst>
              <a:ext uri="{FF2B5EF4-FFF2-40B4-BE49-F238E27FC236}">
                <a16:creationId xmlns:a16="http://schemas.microsoft.com/office/drawing/2014/main" id="{FE1CF964-BB81-427F-A27A-2888E269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22538"/>
            <a:ext cx="16938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afik 10">
            <a:extLst>
              <a:ext uri="{FF2B5EF4-FFF2-40B4-BE49-F238E27FC236}">
                <a16:creationId xmlns:a16="http://schemas.microsoft.com/office/drawing/2014/main" id="{6AC6574D-DD17-41E1-B5A6-BC699827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6549"/>
            <a:ext cx="8461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Grafik 7">
            <a:extLst>
              <a:ext uri="{FF2B5EF4-FFF2-40B4-BE49-F238E27FC236}">
                <a16:creationId xmlns:a16="http://schemas.microsoft.com/office/drawing/2014/main" id="{E823FAF6-B2FB-447F-9152-4E2BFBCA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39" y="5130080"/>
            <a:ext cx="811874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60529" y="352425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Ein Bild, das Menschliches Gesicht, Person, Lächeln, Kleidung enthält.&#10;&#10;KI-generierte Inhalte können fehlerhaft sein.">
            <a:extLst>
              <a:ext uri="{FF2B5EF4-FFF2-40B4-BE49-F238E27FC236}">
                <a16:creationId xmlns:a16="http://schemas.microsoft.com/office/drawing/2014/main" id="{D45D2513-E430-4B1A-79A3-558EE5306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21" y="5246874"/>
            <a:ext cx="1017362" cy="10173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7B5D47-A7E1-4473-9885-6376064BC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6" y="5156549"/>
            <a:ext cx="875665" cy="1250950"/>
          </a:xfrm>
          <a:prstGeom prst="rect">
            <a:avLst/>
          </a:prstGeom>
        </p:spPr>
      </p:pic>
    </p:spTree>
  </p:cSld>
  <p:clrMapOvr>
    <a:masterClrMapping/>
  </p:clrMapOvr>
  <p:transition spd="slow" advTm="2453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763521CD-46AB-433A-8697-9D13933D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Unser Schulelternbeirat (SEB)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DE1C28B3-F0F4-4211-B45E-6DD7D7CE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308850" cy="3819525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Der SEB ist Ansprechpartner für alle Eltern.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de-DE" altLang="de-DE" sz="2000" u="sng" dirty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altLang="de-DE" sz="2000" u="sng" dirty="0">
                <a:solidFill>
                  <a:schemeClr val="tx1"/>
                </a:solidFill>
              </a:rPr>
              <a:t>Vorsitzender:</a:t>
            </a:r>
            <a:r>
              <a:rPr lang="de-DE" altLang="de-DE" sz="2000" dirty="0">
                <a:solidFill>
                  <a:schemeClr val="tx1"/>
                </a:solidFill>
              </a:rPr>
              <a:t>		Alain Dewald	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altLang="de-DE" sz="2000" u="sng" dirty="0">
                <a:solidFill>
                  <a:schemeClr val="tx1"/>
                </a:solidFill>
              </a:rPr>
              <a:t>Stellvertreterin</a:t>
            </a:r>
            <a:r>
              <a:rPr lang="de-DE" altLang="de-DE" sz="2000" dirty="0">
                <a:solidFill>
                  <a:schemeClr val="tx1"/>
                </a:solidFill>
              </a:rPr>
              <a:t>:		Frauke Becker</a:t>
            </a:r>
          </a:p>
          <a:p>
            <a:pPr algn="ctr"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Kontakt: </a:t>
            </a:r>
          </a:p>
          <a:p>
            <a:pPr lvl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seb.gs-saulheim@gmx.de</a:t>
            </a:r>
          </a:p>
          <a:p>
            <a:pPr lvl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Weitere Informationen: siehe Homepage</a:t>
            </a:r>
          </a:p>
        </p:txBody>
      </p:sp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08304" y="273699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1033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9D57A-2EE9-1893-9699-B01DE34F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908720"/>
            <a:ext cx="3129966" cy="709865"/>
          </a:xfrm>
        </p:spPr>
        <p:txBody>
          <a:bodyPr/>
          <a:lstStyle/>
          <a:p>
            <a:r>
              <a:rPr lang="de-DE" dirty="0"/>
              <a:t>Wissenswertes</a:t>
            </a:r>
          </a:p>
        </p:txBody>
      </p:sp>
      <p:pic>
        <p:nvPicPr>
          <p:cNvPr id="4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80312" y="407413"/>
            <a:ext cx="1221676" cy="1039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C556EE6-3B17-90D2-DF06-5DB0EA8A0BEB}"/>
              </a:ext>
            </a:extLst>
          </p:cNvPr>
          <p:cNvSpPr txBox="1">
            <a:spLocks/>
          </p:cNvSpPr>
          <p:nvPr/>
        </p:nvSpPr>
        <p:spPr bwMode="auto">
          <a:xfrm>
            <a:off x="899592" y="2418680"/>
            <a:ext cx="7215188" cy="38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Ein Studientag pro Schuljahr (schulfrei) 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Sportabzeichen ab der 1. Klasse: Kinder, die dies erwerben möchten, benötigen einen Schwimmnachweis über 50m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Homepage für wichtige Informationen (z. B. bewegliche Ferientage, Berichte aus dem Schulleben): </a:t>
            </a:r>
            <a:r>
              <a:rPr lang="de-DE" altLang="de-DE" dirty="0">
                <a:solidFill>
                  <a:schemeClr val="tx1"/>
                </a:solidFill>
                <a:hlinkClick r:id="rId3"/>
              </a:rPr>
              <a:t>www.gs-saulheim.de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Sportförderunterricht freitags 12.10-13 Uhr (Kinder werden vom Gesundheitsamt an die Schule gemeldet)</a:t>
            </a:r>
          </a:p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</a:rPr>
              <a:t>AnsprechpartnerInnen bei Fragen/Problemen:</a:t>
            </a:r>
          </a:p>
          <a:p>
            <a:pPr lvl="1">
              <a:defRPr/>
            </a:pPr>
            <a:r>
              <a:rPr lang="de-DE" altLang="de-DE" dirty="0">
                <a:solidFill>
                  <a:schemeClr val="tx1"/>
                </a:solidFill>
              </a:rPr>
              <a:t>FL – KL – KES – SL – SEB</a:t>
            </a:r>
          </a:p>
          <a:p>
            <a:pPr lvl="1">
              <a:defRPr/>
            </a:pPr>
            <a:r>
              <a:rPr lang="de-DE" altLang="de-DE" dirty="0">
                <a:solidFill>
                  <a:schemeClr val="tx1"/>
                </a:solidFill>
              </a:rPr>
              <a:t>Weitere Ansprechpartnerin Frau Pollok</a:t>
            </a:r>
          </a:p>
        </p:txBody>
      </p:sp>
      <p:pic>
        <p:nvPicPr>
          <p:cNvPr id="2052" name="Picture 4" descr="2.600+ Grafiken, lizenzfreie Vektorgrafiken und Clipart zu Mädchen  Schwimmbad - iStock | Mädchen strand, Mädchen freibad, Mädchen fkk">
            <a:extLst>
              <a:ext uri="{FF2B5EF4-FFF2-40B4-BE49-F238E27FC236}">
                <a16:creationId xmlns:a16="http://schemas.microsoft.com/office/drawing/2014/main" id="{360B9BBF-ADAE-22ED-A1AA-7DEEB3C6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1834530" cy="12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428FA18C-CA16-4D77-842B-D3FF6699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Unsere Schulsozialarbeiterin</a:t>
            </a:r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89B493AD-DD9E-4179-BCFD-70079455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215188" cy="35306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altLang="de-DE" sz="2800" b="1" dirty="0">
                <a:solidFill>
                  <a:schemeClr val="tx1"/>
                </a:solidFill>
              </a:rPr>
              <a:t>Frau </a:t>
            </a:r>
            <a:r>
              <a:rPr lang="de-DE" altLang="de-DE" sz="2800" b="1" dirty="0" err="1">
                <a:solidFill>
                  <a:schemeClr val="tx1"/>
                </a:solidFill>
              </a:rPr>
              <a:t>Pollok</a:t>
            </a:r>
            <a:r>
              <a:rPr lang="de-DE" altLang="de-DE" sz="28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Ansprechpartnerin 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Unterstützung in Konfliktsituationen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Streitschlichterausbildung und Begleitung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Durchführung von Programmen zur Stärkung des sozialen Umgangs miteinander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AG-Angebote in der GTS</a:t>
            </a:r>
          </a:p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Kontakt: </a:t>
            </a:r>
            <a:r>
              <a:rPr lang="de-DE" sz="2000" b="0" dirty="0">
                <a:solidFill>
                  <a:schemeClr val="tx1"/>
                </a:solidFill>
                <a:effectLst/>
                <a:latin typeface="Lato" panose="020F0502020204030203" pitchFamily="34" charset="0"/>
                <a:hlinkClick r:id="rId2" tooltip="E-Mail an Frau Pollok, Schulsozialarbeiterin der GS Saulhei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susanne.pollok@vgwoerrstadt.com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20485" name="Grafik 4">
            <a:extLst>
              <a:ext uri="{FF2B5EF4-FFF2-40B4-BE49-F238E27FC236}">
                <a16:creationId xmlns:a16="http://schemas.microsoft.com/office/drawing/2014/main" id="{439D3E37-6D4D-4DB8-BB71-95CF17C2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1712"/>
            <a:ext cx="14874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08304" y="407987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124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68707D6-7D46-46F1-B452-79A747E3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de-DE" altLang="de-DE"/>
              <a:t>Unser Förderverein „Bärenstark“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7A817-9163-4903-B800-3881B2FC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6346825" cy="3243263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de-DE" b="1" dirty="0">
                <a:solidFill>
                  <a:schemeClr val="tx1"/>
                </a:solidFill>
              </a:rPr>
              <a:t>Ziele 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Schule finanziell, materiell und ideell fördern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Kursangebote, Anschaffung von Materialien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Finanzierung besonderer Wünsche und kultureller Veranstaltungen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Weitere Informationen: Beitrittserklärung und Flyer auf der Homepage</a:t>
            </a:r>
          </a:p>
        </p:txBody>
      </p:sp>
      <p:pic>
        <p:nvPicPr>
          <p:cNvPr id="21508" name="Inhaltsplatzhalter 3">
            <a:extLst>
              <a:ext uri="{FF2B5EF4-FFF2-40B4-BE49-F238E27FC236}">
                <a16:creationId xmlns:a16="http://schemas.microsoft.com/office/drawing/2014/main" id="{A395A486-66A2-4F8C-A6AE-C7A53E8C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2827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08304" y="301408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2352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9ACF8-7D8E-4BA4-AE20-ED46F81D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Koop-Kita-Grundschule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31BA336-5E74-931C-7602-FB07966F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6346825" cy="37481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Individuelle Termine mit den Kitas und der jeweils zugeteilten Partner-Klasse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Unterrichtsbesuche/Mitmachstunde in den 1. Klassen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GTS Schnuppernachmittag für angemeldete GTS-Kinder am 5.3.2026 (Brief über </a:t>
            </a:r>
            <a:r>
              <a:rPr lang="de-DE" altLang="de-DE" sz="2000" dirty="0" err="1">
                <a:solidFill>
                  <a:schemeClr val="tx1"/>
                </a:solidFill>
              </a:rPr>
              <a:t>Sdui+Kita</a:t>
            </a:r>
            <a:r>
              <a:rPr lang="de-DE" altLang="de-DE" sz="20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Kennenlernstunde nach den Osterferien (nur Kitakinder)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Mittwoch vor den Ferien: Schnupperstunde mit Schulhausrallye, Elternabend</a:t>
            </a:r>
          </a:p>
        </p:txBody>
      </p:sp>
    </p:spTree>
    <p:extLst>
      <p:ext uri="{BB962C8B-B14F-4D97-AF65-F5344CB8AC3E}">
        <p14:creationId xmlns:p14="http://schemas.microsoft.com/office/powerpoint/2010/main" val="414510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02C8B903-7116-4016-A611-AD518105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de-DE" altLang="de-DE"/>
              <a:t>Einteilung der Klassen</a:t>
            </a:r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26DE221E-9120-4660-BD59-00114782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380288" cy="374808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sz="2000" u="sng" dirty="0">
                <a:solidFill>
                  <a:schemeClr val="tx1"/>
                </a:solidFill>
              </a:rPr>
              <a:t>Nach folgenden Kriterien: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de-DE" altLang="de-DE" sz="2000" u="sng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Kennenlernstunde nach den Osterferien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Befragung der Kitas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Anteil Mädchen/ Jungen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Vermeidung Häufung von Förderbedarfen/ Auffälligkeiten/Sprachdefiziten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Nennung von 2 Wunschkindern (Frist 31.5.26 beachten)</a:t>
            </a:r>
          </a:p>
        </p:txBody>
      </p:sp>
      <p:pic>
        <p:nvPicPr>
          <p:cNvPr id="2" name="Bild2">
            <a:extLst>
              <a:ext uri="{FF2B5EF4-FFF2-40B4-BE49-F238E27FC236}">
                <a16:creationId xmlns:a16="http://schemas.microsoft.com/office/drawing/2014/main" id="{3354A043-884A-3573-64E2-9AE71BA8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3"/>
          <a:stretch/>
        </p:blipFill>
        <p:spPr bwMode="auto">
          <a:xfrm>
            <a:off x="7308304" y="282936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41345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1187</Words>
  <Application>Microsoft Office PowerPoint</Application>
  <PresentationFormat>Bildschirmpräsentation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Lato</vt:lpstr>
      <vt:lpstr>Wingdings 3</vt:lpstr>
      <vt:lpstr>Ion-Sitzungssaal</vt:lpstr>
      <vt:lpstr>Informationen zum Schulanfang</vt:lpstr>
      <vt:lpstr>Inhalt der Präsentation </vt:lpstr>
      <vt:lpstr>Die GS am Mühlbach</vt:lpstr>
      <vt:lpstr>Unser Schulelternbeirat (SEB)</vt:lpstr>
      <vt:lpstr>Wissenswertes</vt:lpstr>
      <vt:lpstr>Unsere Schulsozialarbeiterin</vt:lpstr>
      <vt:lpstr>Unser Förderverein „Bärenstark“</vt:lpstr>
      <vt:lpstr>Koop-Kita-Grundschule</vt:lpstr>
      <vt:lpstr>Einteilung der Klassen</vt:lpstr>
      <vt:lpstr>Informationen zum ersten Schultag  </vt:lpstr>
      <vt:lpstr>Informationen zum Schulanfang</vt:lpstr>
      <vt:lpstr>Tipps für den Schulanfang: So können Sie Ihr Kind unterstützen…</vt:lpstr>
      <vt:lpstr>Schulweg</vt:lpstr>
      <vt:lpstr>Schulbus</vt:lpstr>
      <vt:lpstr> Infos zur Kommunikation  mit der Schule / Klassenlehrerin </vt:lpstr>
      <vt:lpstr>Krankmeldungen</vt:lpstr>
      <vt:lpstr>Ablauf eines Schultages</vt:lpstr>
      <vt:lpstr>Hausaufgaben</vt:lpstr>
      <vt:lpstr>Zeugnisse</vt:lpstr>
      <vt:lpstr>Ganztagsschule - Unsere Ziele </vt:lpstr>
      <vt:lpstr>Unser Konzept</vt:lpstr>
      <vt:lpstr>Organisation der GTS</vt:lpstr>
      <vt:lpstr>Ablauf eines GTS-Schultages 1. Klasse </vt:lpstr>
      <vt:lpstr>Arbeitsgemeinschaften</vt:lpstr>
      <vt:lpstr>Zusatzangebote der VG „Betreuende Grundschule“</vt:lpstr>
      <vt:lpstr>Anmeldefristen</vt:lpstr>
      <vt:lpstr>Offene Fragen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Apelt</dc:creator>
  <cp:lastModifiedBy>Konrektorat</cp:lastModifiedBy>
  <cp:revision>127</cp:revision>
  <cp:lastPrinted>2026-02-09T07:39:39Z</cp:lastPrinted>
  <dcterms:created xsi:type="dcterms:W3CDTF">2013-09-25T16:34:37Z</dcterms:created>
  <dcterms:modified xsi:type="dcterms:W3CDTF">2026-02-11T09:38:30Z</dcterms:modified>
</cp:coreProperties>
</file>